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7"/>
  </p:sldMasterIdLst>
  <p:notesMasterIdLst>
    <p:notesMasterId r:id="rId19"/>
  </p:notesMasterIdLst>
  <p:sldIdLst>
    <p:sldId id="262" r:id="rId8"/>
    <p:sldId id="263" r:id="rId9"/>
    <p:sldId id="264" r:id="rId10"/>
    <p:sldId id="265" r:id="rId11"/>
    <p:sldId id="272" r:id="rId12"/>
    <p:sldId id="270" r:id="rId13"/>
    <p:sldId id="266" r:id="rId14"/>
    <p:sldId id="271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C694-193C-4E6C-9FE1-247F8A6747B7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D6179-7C92-4F73-8BB8-12FDFF79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9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0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2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48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4746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48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600" y="1901825"/>
            <a:ext cx="10972801" cy="4425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lnSpc>
                <a:spcPct val="100000"/>
              </a:lnSpc>
              <a:buNone/>
              <a:defRPr sz="18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9887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888134" cy="1325563"/>
          </a:xfrm>
        </p:spPr>
        <p:txBody>
          <a:bodyPr/>
          <a:lstStyle>
            <a:lvl1pPr>
              <a:lnSpc>
                <a:spcPts val="48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215063" y="1901825"/>
            <a:ext cx="5282670" cy="4425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2"/>
          </p:nvPr>
        </p:nvSpPr>
        <p:spPr>
          <a:xfrm>
            <a:off x="609600" y="1901825"/>
            <a:ext cx="5282670" cy="4425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57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Rectangle 5"/>
          <p:cNvSpPr/>
          <p:nvPr userDrawn="1"/>
        </p:nvSpPr>
        <p:spPr>
          <a:xfrm rot="10800000">
            <a:off x="10150548" y="6472863"/>
            <a:ext cx="2047392" cy="398263"/>
          </a:xfrm>
          <a:custGeom>
            <a:avLst/>
            <a:gdLst>
              <a:gd name="connsiteX0" fmla="*/ 0 w 1803485"/>
              <a:gd name="connsiteY0" fmla="*/ 0 h 354932"/>
              <a:gd name="connsiteX1" fmla="*/ 1803485 w 1803485"/>
              <a:gd name="connsiteY1" fmla="*/ 0 h 354932"/>
              <a:gd name="connsiteX2" fmla="*/ 1803485 w 1803485"/>
              <a:gd name="connsiteY2" fmla="*/ 354932 h 354932"/>
              <a:gd name="connsiteX3" fmla="*/ 0 w 1803485"/>
              <a:gd name="connsiteY3" fmla="*/ 354932 h 354932"/>
              <a:gd name="connsiteX4" fmla="*/ 0 w 1803485"/>
              <a:gd name="connsiteY4" fmla="*/ 0 h 354932"/>
              <a:gd name="connsiteX0" fmla="*/ 0 w 2008025"/>
              <a:gd name="connsiteY0" fmla="*/ 1 h 354933"/>
              <a:gd name="connsiteX1" fmla="*/ 2008025 w 2008025"/>
              <a:gd name="connsiteY1" fmla="*/ 0 h 354933"/>
              <a:gd name="connsiteX2" fmla="*/ 1803485 w 2008025"/>
              <a:gd name="connsiteY2" fmla="*/ 354933 h 354933"/>
              <a:gd name="connsiteX3" fmla="*/ 0 w 2008025"/>
              <a:gd name="connsiteY3" fmla="*/ 354933 h 354933"/>
              <a:gd name="connsiteX4" fmla="*/ 0 w 2008025"/>
              <a:gd name="connsiteY4" fmla="*/ 1 h 3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8025" h="354933">
                <a:moveTo>
                  <a:pt x="0" y="1"/>
                </a:moveTo>
                <a:lnTo>
                  <a:pt x="2008025" y="0"/>
                </a:lnTo>
                <a:lnTo>
                  <a:pt x="1803485" y="354933"/>
                </a:lnTo>
                <a:lnTo>
                  <a:pt x="0" y="35493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72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11574065" y="6496013"/>
            <a:ext cx="617011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685663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19BBCF-6562-0F4B-B1E4-C6BFB9DF245D}" type="slidenum">
              <a:rPr lang="en-US" sz="1333" smtClean="0">
                <a:solidFill>
                  <a:srgbClr val="FFFFFF"/>
                </a:solidFill>
              </a:rPr>
              <a:pPr/>
              <a:t>‹#›</a:t>
            </a:fld>
            <a:endParaRPr lang="en-US" sz="1333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10565109" y="6622966"/>
            <a:ext cx="765552" cy="20670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18607" y="6575350"/>
            <a:ext cx="0" cy="20968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9360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50642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81485" cy="6861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D498B6C-2CA0-0748-95AA-FE48D85B9B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9360" y="6117735"/>
            <a:ext cx="5210175" cy="3270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8758754B-08E0-FC4E-8687-AB8251889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6516687"/>
            <a:ext cx="5210175" cy="2524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Data Classification</a:t>
            </a:r>
          </a:p>
        </p:txBody>
      </p:sp>
      <p:sp>
        <p:nvSpPr>
          <p:cNvPr id="14" name="Title 32">
            <a:extLst>
              <a:ext uri="{FF2B5EF4-FFF2-40B4-BE49-F238E27FC236}">
                <a16:creationId xmlns:a16="http://schemas.microsoft.com/office/drawing/2014/main" id="{399013B4-CB39-7249-B5BF-7ABD684C20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360" y="1346570"/>
            <a:ext cx="5210223" cy="3496507"/>
          </a:xfrm>
        </p:spPr>
        <p:txBody>
          <a:bodyPr anchor="b">
            <a:normAutofit/>
          </a:bodyPr>
          <a:lstStyle>
            <a:lvl1pPr fontAlgn="b">
              <a:lnSpc>
                <a:spcPts val="4800"/>
              </a:lnSpc>
              <a:defRPr sz="4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2045CAA0-F484-9C4A-83DD-AC574DD689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9360" y="4869059"/>
            <a:ext cx="5210175" cy="99430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454A8-248D-0947-9C79-0456FFBAC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360" y="457200"/>
            <a:ext cx="723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34020" y="1778001"/>
            <a:ext cx="5001681" cy="435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27801" y="1777510"/>
            <a:ext cx="5327652" cy="43599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Insert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5145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020" y="1778000"/>
            <a:ext cx="10621097" cy="4455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Insert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2743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 userDrawn="1"/>
        </p:nvSpPr>
        <p:spPr>
          <a:xfrm rot="10800000">
            <a:off x="10150548" y="6472863"/>
            <a:ext cx="2047392" cy="398263"/>
          </a:xfrm>
          <a:custGeom>
            <a:avLst/>
            <a:gdLst>
              <a:gd name="connsiteX0" fmla="*/ 0 w 1803485"/>
              <a:gd name="connsiteY0" fmla="*/ 0 h 354932"/>
              <a:gd name="connsiteX1" fmla="*/ 1803485 w 1803485"/>
              <a:gd name="connsiteY1" fmla="*/ 0 h 354932"/>
              <a:gd name="connsiteX2" fmla="*/ 1803485 w 1803485"/>
              <a:gd name="connsiteY2" fmla="*/ 354932 h 354932"/>
              <a:gd name="connsiteX3" fmla="*/ 0 w 1803485"/>
              <a:gd name="connsiteY3" fmla="*/ 354932 h 354932"/>
              <a:gd name="connsiteX4" fmla="*/ 0 w 1803485"/>
              <a:gd name="connsiteY4" fmla="*/ 0 h 354932"/>
              <a:gd name="connsiteX0" fmla="*/ 0 w 2008025"/>
              <a:gd name="connsiteY0" fmla="*/ 1 h 354933"/>
              <a:gd name="connsiteX1" fmla="*/ 2008025 w 2008025"/>
              <a:gd name="connsiteY1" fmla="*/ 0 h 354933"/>
              <a:gd name="connsiteX2" fmla="*/ 1803485 w 2008025"/>
              <a:gd name="connsiteY2" fmla="*/ 354933 h 354933"/>
              <a:gd name="connsiteX3" fmla="*/ 0 w 2008025"/>
              <a:gd name="connsiteY3" fmla="*/ 354933 h 354933"/>
              <a:gd name="connsiteX4" fmla="*/ 0 w 2008025"/>
              <a:gd name="connsiteY4" fmla="*/ 1 h 3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8025" h="354933">
                <a:moveTo>
                  <a:pt x="0" y="1"/>
                </a:moveTo>
                <a:lnTo>
                  <a:pt x="2008025" y="0"/>
                </a:lnTo>
                <a:lnTo>
                  <a:pt x="1803485" y="354933"/>
                </a:lnTo>
                <a:lnTo>
                  <a:pt x="0" y="35493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72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574065" y="6496013"/>
            <a:ext cx="617011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685663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19BBCF-6562-0F4B-B1E4-C6BFB9DF245D}" type="slidenum">
              <a:rPr lang="en-US" sz="1200" smtClean="0">
                <a:solidFill>
                  <a:srgbClr val="FFFFFF"/>
                </a:solidFill>
              </a:rPr>
              <a:pPr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10565109" y="6622966"/>
            <a:ext cx="765552" cy="20670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18607" y="6575350"/>
            <a:ext cx="0" cy="20968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3" r:id="rId4"/>
    <p:sldLayoutId id="2147483684" r:id="rId5"/>
    <p:sldLayoutId id="2147483685" r:id="rId6"/>
    <p:sldLayoutId id="214748368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-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Courier New" charset="0"/>
        <a:buChar char="o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9D05579-3FE9-C249-97D5-F790915B94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62" r="62"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FCE514-D4D5-6240-A5DB-2742040168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17</a:t>
            </a:r>
            <a:r>
              <a:rPr lang="en-US" baseline="30000" dirty="0"/>
              <a:t>th</a:t>
            </a:r>
            <a:r>
              <a:rPr lang="en-US" dirty="0"/>
              <a:t> August 2022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70A7A4-C324-B340-B2CE-D12EA308A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Final Presentation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A1E7F96-A047-9144-A6E6-762BA4687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Aayush Mailarpwar</a:t>
            </a:r>
          </a:p>
        </p:txBody>
      </p:sp>
    </p:spTree>
    <p:extLst>
      <p:ext uri="{BB962C8B-B14F-4D97-AF65-F5344CB8AC3E}">
        <p14:creationId xmlns:p14="http://schemas.microsoft.com/office/powerpoint/2010/main" val="17476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90" y="0"/>
            <a:ext cx="12188825" cy="6872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72"/>
            <a:endParaRPr lang="en-US" sz="2400">
              <a:noFill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6180" y="2921168"/>
            <a:ext cx="1941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72"/>
            <a:r>
              <a:rPr lang="en-US" sz="6000" b="1" spc="400">
                <a:solidFill>
                  <a:srgbClr val="FFFFFF"/>
                </a:solidFill>
                <a:ea typeface="Arial" charset="0"/>
                <a:cs typeface="Arial" charset="0"/>
              </a:rPr>
              <a:t>Q</a:t>
            </a:r>
            <a:r>
              <a:rPr lang="en-US" sz="6000" b="1" spc="400">
                <a:solidFill>
                  <a:srgbClr val="DA281C"/>
                </a:solidFill>
                <a:ea typeface="Arial" charset="0"/>
                <a:cs typeface="Arial" charset="0"/>
              </a:rPr>
              <a:t>+</a:t>
            </a:r>
            <a:r>
              <a:rPr lang="en-US" sz="6000" b="1" spc="400">
                <a:solidFill>
                  <a:srgbClr val="FFFFFF"/>
                </a:solidFill>
                <a:ea typeface="Arial" charset="0"/>
                <a:cs typeface="Arial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9469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66"/>
          <a:stretch/>
        </p:blipFill>
        <p:spPr>
          <a:xfrm>
            <a:off x="5128683" y="2628900"/>
            <a:ext cx="178011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4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Me</a:t>
            </a:r>
            <a:endParaRPr lang="en-US" sz="2933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949" y="1777510"/>
            <a:ext cx="6979304" cy="4359441"/>
          </a:xfrm>
        </p:spPr>
        <p:txBody>
          <a:bodyPr/>
          <a:lstStyle/>
          <a:p>
            <a:r>
              <a:rPr lang="en-US" sz="3200" dirty="0"/>
              <a:t>School: Purdue School of Engineering, IUPUI</a:t>
            </a:r>
          </a:p>
          <a:p>
            <a:r>
              <a:rPr lang="en-US" sz="3200" dirty="0"/>
              <a:t>Degree: BS in Computer Engineering</a:t>
            </a:r>
          </a:p>
          <a:p>
            <a:r>
              <a:rPr lang="en-US" sz="3200" dirty="0"/>
              <a:t>Born in Australia and lived in India</a:t>
            </a:r>
          </a:p>
        </p:txBody>
      </p:sp>
      <p:sp>
        <p:nvSpPr>
          <p:cNvPr id="7" name="Rectangle 6"/>
          <p:cNvSpPr/>
          <p:nvPr/>
        </p:nvSpPr>
        <p:spPr>
          <a:xfrm>
            <a:off x="8711383" y="6552554"/>
            <a:ext cx="1273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Internal Use Only</a:t>
            </a:r>
          </a:p>
        </p:txBody>
      </p:sp>
      <p:pic>
        <p:nvPicPr>
          <p:cNvPr id="5" name="Picture 4" descr="A person standing in a field of grass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53C7B609-C1AA-F1E9-99C5-1DB5CC1E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3" y="1549857"/>
            <a:ext cx="3305694" cy="40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 Internship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67" dirty="0"/>
              <a:t>Position: IT Intern </a:t>
            </a:r>
          </a:p>
          <a:p>
            <a:r>
              <a:rPr lang="en-US" altLang="en-US" sz="2667" dirty="0"/>
              <a:t>Group:  Web &amp; BI Systems</a:t>
            </a:r>
          </a:p>
          <a:p>
            <a:r>
              <a:rPr lang="en-US" altLang="en-US" sz="2667" dirty="0"/>
              <a:t>Organization: EBU IT </a:t>
            </a:r>
          </a:p>
          <a:p>
            <a:r>
              <a:rPr lang="en-US" altLang="en-US" sz="2667" dirty="0"/>
              <a:t>Manager: Manoj Abraham</a:t>
            </a:r>
          </a:p>
          <a:p>
            <a:r>
              <a:rPr lang="en-US" altLang="en-US" sz="2667" dirty="0"/>
              <a:t>Coworkers: Varun Shetty, Anthony Reno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1383" y="6552554"/>
            <a:ext cx="1273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73794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Project – CMEP ERP Reporting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140" y="1267664"/>
            <a:ext cx="10621097" cy="36035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Objective:</a:t>
            </a:r>
            <a:r>
              <a:rPr lang="en-US" altLang="en-US" dirty="0"/>
              <a:t> </a:t>
            </a:r>
            <a:r>
              <a:rPr lang="en-US" altLang="en-US" sz="2000" dirty="0"/>
              <a:t>Development of BI Reports for migration from IMS to OCI (Oracle Cloud Infrastructure)</a:t>
            </a:r>
            <a:endParaRPr lang="en-US" altLang="en-US" sz="2667" dirty="0"/>
          </a:p>
          <a:p>
            <a:pPr>
              <a:lnSpc>
                <a:spcPct val="100000"/>
              </a:lnSpc>
            </a:pPr>
            <a:r>
              <a:rPr lang="en-US" altLang="en-US" sz="2400" dirty="0"/>
              <a:t>Project Manager (Managerial Skills)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Scrum master, task assignment, providing weekly status updates to business and IT leadership</a:t>
            </a:r>
          </a:p>
          <a:p>
            <a:pPr>
              <a:lnSpc>
                <a:spcPct val="100000"/>
              </a:lnSpc>
            </a:pPr>
            <a:r>
              <a:rPr lang="en-US" altLang="en-US" sz="2400" dirty="0"/>
              <a:t>BI Developer (Technical Skills)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Used SQL Server and Oracle to create Power BI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8711383" y="6552554"/>
            <a:ext cx="1273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Internal Use Only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418BF-1905-884C-6D87-37930B53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39" y="4090845"/>
            <a:ext cx="5813896" cy="23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7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70EF-D9E8-0CE3-09F0-22077FEA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Shipping Workbench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386244-FCC2-5850-61C8-4DF78A1E6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59" y="1522476"/>
            <a:ext cx="9672904" cy="47025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14FE-5849-CAE7-EE02-D6FAC3706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661967-8D01-4D8A-8FD0-86F83ECE6B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32" y="473825"/>
            <a:ext cx="11181786" cy="5759663"/>
          </a:xfrm>
        </p:spPr>
        <p:txBody>
          <a:bodyPr/>
          <a:lstStyle/>
          <a:p>
            <a:r>
              <a:rPr lang="en-US" altLang="en-US" sz="2667" dirty="0"/>
              <a:t>Business Continuity Plan (BCP) Report Development</a:t>
            </a:r>
          </a:p>
          <a:p>
            <a:pPr lvl="1"/>
            <a:r>
              <a:rPr lang="en-US" altLang="en-US" sz="2133" dirty="0"/>
              <a:t>Developed reports used for JEP ERP Migration</a:t>
            </a:r>
          </a:p>
          <a:p>
            <a:pPr lvl="1"/>
            <a:endParaRPr lang="en-US" altLang="en-US" sz="2133" dirty="0"/>
          </a:p>
          <a:p>
            <a:r>
              <a:rPr lang="en-US" altLang="en-US" sz="2667" dirty="0"/>
              <a:t>Building knowledge management tools</a:t>
            </a:r>
          </a:p>
          <a:p>
            <a:endParaRPr lang="en-US" altLang="en-US" sz="2667" dirty="0"/>
          </a:p>
          <a:p>
            <a:pPr lvl="1"/>
            <a:r>
              <a:rPr lang="en-US" altLang="en-US" sz="2133" dirty="0"/>
              <a:t>User access control matrix – built a repository of user access control mechanism used in various business intelligence applications owned by EBU</a:t>
            </a:r>
          </a:p>
          <a:p>
            <a:pPr marL="457200" lvl="1" indent="0">
              <a:buNone/>
            </a:pPr>
            <a:endParaRPr lang="en-US" altLang="en-US" sz="2133" dirty="0"/>
          </a:p>
          <a:p>
            <a:pPr lvl="1"/>
            <a:r>
              <a:rPr lang="en-US" altLang="en-US" sz="2133" dirty="0"/>
              <a:t>Report traceability matrix – this provides the necessary traceability of all objects used in building Power BI reports</a:t>
            </a:r>
          </a:p>
          <a:p>
            <a:pPr marL="457200" lvl="1" indent="0">
              <a:buNone/>
            </a:pPr>
            <a:endParaRPr lang="en-US" altLang="en-US" sz="2133" dirty="0"/>
          </a:p>
        </p:txBody>
      </p:sp>
      <p:sp>
        <p:nvSpPr>
          <p:cNvPr id="6" name="Rectangle 5"/>
          <p:cNvSpPr/>
          <p:nvPr/>
        </p:nvSpPr>
        <p:spPr>
          <a:xfrm>
            <a:off x="8711383" y="6540831"/>
            <a:ext cx="1273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Internal Use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B7A30-8AB2-EF47-7466-FFAD9B1C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29" y="4498521"/>
            <a:ext cx="10181310" cy="1808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C1094-C75B-F49F-BCFE-62C4C281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322" y="1115974"/>
            <a:ext cx="4178754" cy="12435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10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Secondary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735" y="1463675"/>
            <a:ext cx="10621097" cy="4455488"/>
          </a:xfrm>
        </p:spPr>
        <p:txBody>
          <a:bodyPr/>
          <a:lstStyle/>
          <a:p>
            <a:r>
              <a:rPr lang="en-US" altLang="en-US" sz="2667" dirty="0"/>
              <a:t>Web Development Project (MCR)</a:t>
            </a:r>
          </a:p>
          <a:p>
            <a:pPr lvl="1">
              <a:lnSpc>
                <a:spcPct val="100000"/>
              </a:lnSpc>
            </a:pPr>
            <a:r>
              <a:rPr lang="en-US" altLang="en-US" sz="2133" dirty="0"/>
              <a:t>Full stack development using Angular Framework, TypeScript, Python Backend connected to an SQL Query</a:t>
            </a:r>
          </a:p>
          <a:p>
            <a:pPr lvl="1">
              <a:lnSpc>
                <a:spcPct val="100000"/>
              </a:lnSpc>
            </a:pPr>
            <a:r>
              <a:rPr lang="en-US" altLang="en-US" sz="2133" dirty="0"/>
              <a:t>Enhanced the functionality of dropdown menus in MCR application which is in production for business users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1383" y="6540831"/>
            <a:ext cx="1273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Internal Use Only</a:t>
            </a:r>
          </a:p>
        </p:txBody>
      </p:sp>
      <p:pic>
        <p:nvPicPr>
          <p:cNvPr id="7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AC0B1C2-BD85-D537-4EA4-35C2532E27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894.50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873" y="3454172"/>
            <a:ext cx="6818846" cy="30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0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B2D6-0396-B342-EC78-FE9264F7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FC3D-0882-B079-E06D-3FA6D17D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Experience as both a Developer and Leadership Skills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Networking at Cummins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Work culture at Cummins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Independence and value of work done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Underwent Agile Bootcamp training and CMI Plant visits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532F-2777-5581-52B9-B908C36C9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661967-8D01-4D8A-8FD0-86F83ECE6BD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E0721-DD29-A5D2-8A54-FACC2B8E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72" y="2634766"/>
            <a:ext cx="5094732" cy="137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715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 Summer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1383" y="6552554"/>
            <a:ext cx="12731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Internal Use Only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679EFEE-60B3-0BD7-9714-A786E8C2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116" y="3941413"/>
            <a:ext cx="2964883" cy="22232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27EC65-3558-075B-F6C1-AC695785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15" y="3941414"/>
            <a:ext cx="2964368" cy="22232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670223-B8B7-1E5F-2240-9AD6C537F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821" y="1265940"/>
            <a:ext cx="2964883" cy="39531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F645F-7BE6-06A1-C10E-F7C87574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30" y="1267665"/>
            <a:ext cx="3226192" cy="2046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939B6D-38B8-BCBB-E471-56906FD27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51" y="1267664"/>
            <a:ext cx="3796697" cy="2091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F1FC9C-F595-E089-F014-454C51A34A9D}"/>
              </a:ext>
            </a:extLst>
          </p:cNvPr>
          <p:cNvSpPr txBox="1"/>
          <p:nvPr/>
        </p:nvSpPr>
        <p:spPr>
          <a:xfrm>
            <a:off x="457200" y="3429000"/>
            <a:ext cx="26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DBU, Indianapolis, 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C4F8D-89A8-F621-75BD-470D66C4671A}"/>
              </a:ext>
            </a:extLst>
          </p:cNvPr>
          <p:cNvSpPr txBox="1"/>
          <p:nvPr/>
        </p:nvSpPr>
        <p:spPr>
          <a:xfrm>
            <a:off x="4491906" y="3429000"/>
            <a:ext cx="26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COB, Columbus,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3A359-B27B-5845-3494-82736BD40DF8}"/>
              </a:ext>
            </a:extLst>
          </p:cNvPr>
          <p:cNvSpPr txBox="1"/>
          <p:nvPr/>
        </p:nvSpPr>
        <p:spPr>
          <a:xfrm>
            <a:off x="1081226" y="6296257"/>
            <a:ext cx="26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set 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8C7C5-65A9-164E-BECA-B8F3FAD2BDAF}"/>
              </a:ext>
            </a:extLst>
          </p:cNvPr>
          <p:cNvSpPr txBox="1"/>
          <p:nvPr/>
        </p:nvSpPr>
        <p:spPr>
          <a:xfrm>
            <a:off x="4491906" y="6296257"/>
            <a:ext cx="26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JEP, Jamestown, 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04A72-1114-C1A4-8B88-A68E6E2FA0D1}"/>
              </a:ext>
            </a:extLst>
          </p:cNvPr>
          <p:cNvSpPr txBox="1"/>
          <p:nvPr/>
        </p:nvSpPr>
        <p:spPr>
          <a:xfrm>
            <a:off x="9016820" y="5332579"/>
            <a:ext cx="260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Meeting the CEOs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35490"/>
      </p:ext>
    </p:extLst>
  </p:cSld>
  <p:clrMapOvr>
    <a:masterClrMapping/>
  </p:clrMapOvr>
</p:sld>
</file>

<file path=ppt/theme/theme1.xml><?xml version="1.0" encoding="utf-8"?>
<a:theme xmlns:a="http://schemas.openxmlformats.org/drawingml/2006/main" name="Cummins 2018">
  <a:themeElements>
    <a:clrScheme name="Launch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424242"/>
      </a:accent1>
      <a:accent2>
        <a:srgbClr val="DA281C"/>
      </a:accent2>
      <a:accent3>
        <a:srgbClr val="00578A"/>
      </a:accent3>
      <a:accent4>
        <a:srgbClr val="738B1F"/>
      </a:accent4>
      <a:accent5>
        <a:srgbClr val="B4B4B3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BS &amp; Corporate 2" id="{767E7492-517F-412A-9074-DA7B348EB94F}" vid="{7544A3EE-3B63-4C94-893A-D9B0B00D07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b53ed34d-b75e-4dcd-af8b-2871378cbb82" ContentTypeId="0x010100D6DB4AC788A74237AC66E75E8A04265F22" PreviousValue="false"/>
</file>

<file path=customXml/item3.xml><?xml version="1.0" encoding="utf-8"?>
<?mso-contentType ?>
<p:Policy xmlns:p="office.server.policy" id="" local="true">
  <p:Name>Human Resources Document</p:Name>
  <p:Description/>
  <p:Statement/>
  <p:PolicyItems>
    <p:PolicyItem featureId="Microsoft.Office.RecordsManagement.PolicyFeatures.Expiration" staticId="0x010100D6DB4AC788A74237AC66E75E8A04265F22|2042549415" UniqueId="6c45ac41-775b-4554-bfd4-cfde0be5b864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3</number>
                  <property>Modified</property>
                  <propertyId>28cf69c5-fa48-462a-b5cd-27b6f9d2bd5f</propertyId>
                  <period>years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4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Version=16.0.0.0,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Version=16.0.0.0, Culture=neutral, PublicKeyToken=71e9bce111e9429c</Assembly>
    <Class>Microsoft.Office.RecordsManagement.Internal.UpdateExpireDate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4d88e6c4-fcff-4e56-b8a1-dbf7c2669ce3">
      <Terms xmlns="http://schemas.microsoft.com/office/infopath/2007/PartnerControls"/>
    </TaxKeywordTaxHTField>
    <CUContentCategories_Note xmlns="4d88e6c4-fcff-4e56-b8a1-dbf7c2669ce3">
      <Terms xmlns="http://schemas.microsoft.com/office/infopath/2007/PartnerControls"/>
    </CUContentCategories_Note>
    <CULocation_Note xmlns="4d88e6c4-fcff-4e56-b8a1-dbf7c2669ce3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US.COL.COB</TermName>
          <TermId xmlns="http://schemas.microsoft.com/office/infopath/2007/PartnerControls">9dfd3777-033a-479e-87f4-0d96a88a6c6e</TermId>
        </TermInfo>
      </Terms>
    </CULocation_Note>
    <CUOriginURL xmlns="4d88e6c4-fcff-4e56-b8a1-dbf7c2669ce3" xsi:nil="true"/>
    <TaxCatchAll xmlns="4d88e6c4-fcff-4e56-b8a1-dbf7c2669ce3">
      <Value>27</Value>
      <Value>4</Value>
      <Value>28</Value>
      <Value>6</Value>
    </TaxCatchAll>
    <CUDocumentType_Note xmlns="4d88e6c4-fcff-4e56-b8a1-dbf7c2669ce3">
      <Terms xmlns="http://schemas.microsoft.com/office/infopath/2007/PartnerControls"/>
    </CUDocumentType_Note>
    <CUFunction_Note xmlns="4d88e6c4-fcff-4e56-b8a1-dbf7c2669ce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Talent Management</TermName>
          <TermId xmlns="http://schemas.microsoft.com/office/infopath/2007/PartnerControls">dde41013-f8d6-4ccb-8c9b-d659f3be2272</TermId>
        </TermInfo>
      </Terms>
    </CUFunction_Note>
    <CUBusinessUnit_Note xmlns="4d88e6c4-fcff-4e56-b8a1-dbf7c2669ce3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</TermName>
          <TermId xmlns="http://schemas.microsoft.com/office/infopath/2007/PartnerControls">78f116de-89c6-461f-ac9e-46c1249c8e20</TermId>
        </TermInfo>
      </Terms>
    </CUBusinessUnit_Note>
    <CUClassification_Note xmlns="4d88e6c4-fcff-4e56-b8a1-dbf7c2669ce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 only</TermName>
          <TermId xmlns="http://schemas.microsoft.com/office/infopath/2007/PartnerControls">c22c3a8f-c8ce-43fa-ae03-fa8f3cf5b121</TermId>
        </TermInfo>
      </Terms>
    </CUClassification_Note>
    <_dlc_ExpireDateSaved xmlns="http://schemas.microsoft.com/sharepoint/v3" xsi:nil="true"/>
    <_dlc_ExpireDate xmlns="http://schemas.microsoft.com/sharepoint/v3">2024-07-12T15:50:09+00:00</_dlc_ExpireDate>
  </documentManagement>
</p:propertie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Human Resources Document" ma:contentTypeID="0x010100D6DB4AC788A74237AC66E75E8A04265F2200C9DEFD7581BA104FB61E1A85D5542BDB" ma:contentTypeVersion="12" ma:contentTypeDescription="Human Resources content type which includes all Strategy meta-data columns" ma:contentTypeScope="" ma:versionID="bab3fb0a1c78d66ebef5ef8746a78bf0">
  <xsd:schema xmlns:xsd="http://www.w3.org/2001/XMLSchema" xmlns:xs="http://www.w3.org/2001/XMLSchema" xmlns:p="http://schemas.microsoft.com/office/2006/metadata/properties" xmlns:ns1="http://schemas.microsoft.com/sharepoint/v3" xmlns:ns2="4d88e6c4-fcff-4e56-b8a1-dbf7c2669ce3" targetNamespace="http://schemas.microsoft.com/office/2006/metadata/properties" ma:root="true" ma:fieldsID="9db3ce8c81ccb6d62e91f666f2324f39" ns1:_="" ns2:_="">
    <xsd:import namespace="http://schemas.microsoft.com/sharepoint/v3"/>
    <xsd:import namespace="4d88e6c4-fcff-4e56-b8a1-dbf7c2669ce3"/>
    <xsd:element name="properties">
      <xsd:complexType>
        <xsd:sequence>
          <xsd:element name="documentManagement">
            <xsd:complexType>
              <xsd:all>
                <xsd:element ref="ns2:CUFunction_Note" minOccurs="0"/>
                <xsd:element ref="ns2:CUBusinessUnit_Note" minOccurs="0"/>
                <xsd:element ref="ns2:CULocation_Note" minOccurs="0"/>
                <xsd:element ref="ns2:CUClassification_Note" minOccurs="0"/>
                <xsd:element ref="ns2:CUDocumentType_Note" minOccurs="0"/>
                <xsd:element ref="ns2:TaxCatchAll" minOccurs="0"/>
                <xsd:element ref="ns2:TaxCatchAllLabel" minOccurs="0"/>
                <xsd:element ref="ns2:CUContentCategories_Note" minOccurs="0"/>
                <xsd:element ref="ns2:CUOriginURL" minOccurs="0"/>
                <xsd:element ref="ns1:_dlc_ExpireDateSaved" minOccurs="0"/>
                <xsd:element ref="ns1:_dlc_ExpireDate" minOccurs="0"/>
                <xsd:element ref="ns2:TaxKeywordTaxHTField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_dlc_Exempt" ma:index="27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8e6c4-fcff-4e56-b8a1-dbf7c2669ce3" elementFormDefault="qualified">
    <xsd:import namespace="http://schemas.microsoft.com/office/2006/documentManagement/types"/>
    <xsd:import namespace="http://schemas.microsoft.com/office/infopath/2007/PartnerControls"/>
    <xsd:element name="CUFunction_Note" ma:index="8" ma:taxonomy="true" ma:internalName="CUFunction_Note" ma:taxonomyFieldName="CUFunction" ma:displayName="Function" ma:readOnly="false" ma:default="9;#Information Technology|960d1e20-1abf-4207-ae70-d415ad152f70" ma:fieldId="{f7a85b18-2f9f-4cfd-b308-fbb993b9f471}" ma:taxonomyMulti="true" ma:sspId="b53ed34d-b75e-4dcd-af8b-2871378cbb82" ma:termSetId="5ba84462-6d67-428d-836e-5ec8a72469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UBusinessUnit_Note" ma:index="9" ma:taxonomy="true" ma:internalName="CUBusinessUnit_Note" ma:taxonomyFieldName="CUBusinessUnit" ma:displayName="Business Unit" ma:readOnly="false" ma:default="6;#Corporate|78f116de-89c6-461f-ac9e-46c1249c8e20" ma:fieldId="{7b161e6e-8eef-4cf6-a529-1f8ffc779057}" ma:taxonomyMulti="true" ma:sspId="b53ed34d-b75e-4dcd-af8b-2871378cbb82" ma:termSetId="96afdea6-b67c-4b61-856b-7c606596fd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ULocation_Note" ma:index="10" ma:taxonomy="true" ma:internalName="CULocation_Note" ma:taxonomyFieldName="CULocation" ma:displayName="Location (ABO)" ma:readOnly="false" ma:default="10;#US.COL.SEARS|be477572-95c3-44b9-a0f7-7101ee0d90b8" ma:fieldId="{d34b0c18-4ed6-4564-bfa9-6480d94c2f6b}" ma:taxonomyMulti="true" ma:sspId="b53ed34d-b75e-4dcd-af8b-2871378cbb82" ma:termSetId="8fb80a0e-2213-484e-88c5-19a2e9a8a6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UClassification_Note" ma:index="11" ma:taxonomy="true" ma:internalName="CUClassification_Note" ma:taxonomyFieldName="CUClassification" ma:displayName="Classification" ma:readOnly="false" ma:default="4;#Internal use only|c22c3a8f-c8ce-43fa-ae03-fa8f3cf5b121" ma:fieldId="{80b08fe8-8e5d-42b4-90d9-fa334f1b1188}" ma:sspId="b53ed34d-b75e-4dcd-af8b-2871378cbb82" ma:termSetId="6b83751b-89d8-4704-a411-3b7f81e3a11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UDocumentType_Note" ma:index="12" nillable="true" ma:taxonomy="true" ma:internalName="CUDocumentType_Note" ma:taxonomyFieldName="CUDocumentType" ma:displayName="Document Type" ma:readOnly="false" ma:default="" ma:fieldId="{551d9a1f-9e7c-403c-a28e-17d1a80ed768}" ma:sspId="b53ed34d-b75e-4dcd-af8b-2871378cbb82" ma:termSetId="3319855a-a36c-4ae7-b27f-6c6539014c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fbb48556-58c3-4dd4-be04-357904262fe9}" ma:internalName="TaxCatchAll" ma:showField="CatchAllData" ma:web="e7fc12d7-a5b1-4cf1-88f8-1d68817758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fbb48556-58c3-4dd4-be04-357904262fe9}" ma:internalName="TaxCatchAllLabel" ma:readOnly="true" ma:showField="CatchAllDataLabel" ma:web="e7fc12d7-a5b1-4cf1-88f8-1d68817758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UContentCategories_Note" ma:index="16" nillable="true" ma:taxonomy="true" ma:internalName="CUContentCategories_Note" ma:taxonomyFieldName="CUContentCategories" ma:displayName="Content Categories" ma:readOnly="false" ma:default="" ma:fieldId="{7f7b7a49-5904-4574-b4a9-0f3ecac252d8}" ma:taxonomyMulti="true" ma:sspId="b53ed34d-b75e-4dcd-af8b-2871378cbb82" ma:termSetId="c194efa3-1482-4381-8f17-5198a8bfa37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UOriginURL" ma:index="20" nillable="true" ma:displayName="Origin URL" ma:hidden="true" ma:internalName="CUOriginURL" ma:readOnly="false">
      <xsd:simpleType>
        <xsd:restriction base="dms:Text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b53ed34d-b75e-4dcd-af8b-2871378cbb8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CB6FD3-97AA-4DAB-A395-7218A633A8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496025-E42A-49CA-8392-889CA5F2380A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AF01771D-03CE-47B3-BC8A-25D6ACA753C7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D4F6D0B6-428C-4FF1-AAD2-09B0BD611784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AC28F778-4383-40B4-B329-F133BF14D783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d88e6c4-fcff-4e56-b8a1-dbf7c2669ce3"/>
    <ds:schemaRef ds:uri="http://www.w3.org/XML/1998/namespace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304EB046-1DA5-495A-AEBD-F31EA5C705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d88e6c4-fcff-4e56-b8a1-dbf7c2669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CBS &amp; Corporate 3</Template>
  <TotalTime>6146</TotalTime>
  <Words>305</Words>
  <Application>Microsoft Office PowerPoint</Application>
  <PresentationFormat>Widescreen</PresentationFormat>
  <Paragraphs>56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Courier New</vt:lpstr>
      <vt:lpstr>LucidaGrande</vt:lpstr>
      <vt:lpstr>Wingdings</vt:lpstr>
      <vt:lpstr>Cummins 2018</vt:lpstr>
      <vt:lpstr>Intern Final Presentation</vt:lpstr>
      <vt:lpstr>About Me</vt:lpstr>
      <vt:lpstr>About My Internship</vt:lpstr>
      <vt:lpstr>Main Project – CMEP ERP Reporting   </vt:lpstr>
      <vt:lpstr>Engine Shipping Workbench</vt:lpstr>
      <vt:lpstr>PowerPoint Presentation</vt:lpstr>
      <vt:lpstr>My Secondary Project</vt:lpstr>
      <vt:lpstr>Learning Experience</vt:lpstr>
      <vt:lpstr>About My Summer</vt:lpstr>
      <vt:lpstr>PowerPoint Presentation</vt:lpstr>
      <vt:lpstr>PowerPoint Presentation</vt:lpstr>
    </vt:vector>
  </TitlesOfParts>
  <Company>Cummins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Template</dc:title>
  <dc:creator>Tabatha L Tallent</dc:creator>
  <cp:lastModifiedBy>Aayush R Mailarpwar</cp:lastModifiedBy>
  <cp:revision>46</cp:revision>
  <dcterms:created xsi:type="dcterms:W3CDTF">2018-06-12T13:24:15Z</dcterms:created>
  <dcterms:modified xsi:type="dcterms:W3CDTF">2022-08-17T17:37:13Z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0x010100D6DB4AC788A74237AC66E75E8A04265F2200C9DEFD7581BA104FB61E1A85D5542BDB</vt:lpwstr>
  </property>
  <property fmtid="{D5CDD505-2E9C-101B-9397-08002B2CF9AE}" pid="3" name="CULocation">
    <vt:lpwstr>28;#US.COL.COB|9dfd3777-033a-479e-87f4-0d96a88a6c6e</vt:lpwstr>
  </property>
  <property fmtid="{D5CDD505-2E9C-101B-9397-08002B2CF9AE}" pid="4" name="_dlc_policyId">
    <vt:lpwstr>0x010100D6DB4AC788A74237AC66E75E8A04265F22|2042549415</vt:lpwstr>
  </property>
  <property fmtid="{D5CDD505-2E9C-101B-9397-08002B2CF9AE}" pid="5" name="CUFunction">
    <vt:lpwstr>27;#Talent Management|dde41013-f8d6-4ccb-8c9b-d659f3be2272</vt:lpwstr>
  </property>
  <property fmtid="{D5CDD505-2E9C-101B-9397-08002B2CF9AE}" pid="6" name="CUBusinessUnit">
    <vt:lpwstr>6;#Corporate|78f116de-89c6-461f-ac9e-46c1249c8e20</vt:lpwstr>
  </property>
  <property fmtid="{D5CDD505-2E9C-101B-9397-08002B2CF9AE}" pid="7" name="ItemRetentionFormula">
    <vt:lpwstr>&lt;formula id="Microsoft.Office.RecordsManagement.PolicyFeatures.Expiration.Formula.BuiltIn"&gt;&lt;number&gt;3&lt;/number&gt;&lt;property&gt;Modified&lt;/property&gt;&lt;propertyId&gt;28cf69c5-fa48-462a-b5cd-27b6f9d2bd5f&lt;/propertyId&gt;&lt;period&gt;years&lt;/period&gt;&lt;/formula&gt;</vt:lpwstr>
  </property>
  <property fmtid="{D5CDD505-2E9C-101B-9397-08002B2CF9AE}" pid="8" name="CUClassification">
    <vt:lpwstr>4;#Internal use only|c22c3a8f-c8ce-43fa-ae03-fa8f3cf5b121</vt:lpwstr>
  </property>
  <property fmtid="{D5CDD505-2E9C-101B-9397-08002B2CF9AE}" pid="9" name="TaxKeyword">
    <vt:lpwstr/>
  </property>
  <property fmtid="{D5CDD505-2E9C-101B-9397-08002B2CF9AE}" pid="10" name="CUContentCategories">
    <vt:lpwstr/>
  </property>
  <property fmtid="{D5CDD505-2E9C-101B-9397-08002B2CF9AE}" pid="11" name="CUDocumentType">
    <vt:lpwstr/>
  </property>
</Properties>
</file>